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1080" r:id="rId4"/>
    <p:sldId id="1102" r:id="rId5"/>
    <p:sldId id="1097" r:id="rId6"/>
    <p:sldId id="1103" r:id="rId7"/>
    <p:sldId id="1101" r:id="rId8"/>
    <p:sldId id="1105" r:id="rId9"/>
    <p:sldId id="602"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2"/>
            <p14:sldId id="1097"/>
            <p14:sldId id="1103"/>
            <p14:sldId id="1101"/>
            <p14:sldId id="110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9" d="100"/>
          <a:sy n="89" d="100"/>
        </p:scale>
        <p:origin x="384"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2021-05-12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the solution to a non-linear algebraic equation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the solution to a non-linear algebraic equation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the solution to a non-linear algebraic equation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the solution to a non-linear algebraic equation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the solution to</a:t>
            </a:r>
            <a:br>
              <a:rPr lang="en-US" dirty="0"/>
            </a:br>
            <a:r>
              <a:rPr lang="en-US" dirty="0"/>
              <a:t>a non-linear algebraic equation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E14261DE-0951-46BC-A755-907C7E1928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7835"/>
    </mc:Choice>
    <mc:Fallback xmlns="">
      <p:transition spd="slow" advTm="1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https://en.wikipedia.org/wiki/Nonlinear_system</a:t>
            </a:r>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Discuss converting finding a solution to a non-linear equation into a root-finding problem</a:t>
            </a:r>
          </a:p>
          <a:p>
            <a:pPr lvl="1"/>
            <a:r>
              <a:rPr lang="en-US" dirty="0"/>
              <a:t>List the seven techniques we will use to find roots</a:t>
            </a:r>
          </a:p>
          <a:p>
            <a:pPr lvl="1"/>
            <a:r>
              <a:rPr lang="en-US" dirty="0"/>
              <a:t>Discuss halting conditions</a:t>
            </a:r>
          </a:p>
          <a:p>
            <a:pPr lvl="1"/>
            <a:r>
              <a:rPr lang="en-US" dirty="0"/>
              <a:t>Define both a tangent line and a secant line</a:t>
            </a:r>
          </a:p>
          <a:p>
            <a:pPr lvl="1"/>
            <a:r>
              <a:rPr lang="en-US" dirty="0"/>
              <a:t>Describe</a:t>
            </a:r>
          </a:p>
          <a:p>
            <a:pPr lvl="2"/>
            <a:r>
              <a:rPr lang="en-US" dirty="0"/>
              <a:t>The </a:t>
            </a:r>
            <a:r>
              <a:rPr lang="en-US" dirty="0">
                <a:latin typeface="Consolas" panose="020B0609020204030204" pitchFamily="49" charset="0"/>
              </a:rPr>
              <a:t>std::</a:t>
            </a:r>
            <a:r>
              <a:rPr lang="en-US" dirty="0" err="1">
                <a:latin typeface="Consolas" panose="020B0609020204030204" pitchFamily="49" charset="0"/>
              </a:rPr>
              <a:t>signbit</a:t>
            </a:r>
            <a:r>
              <a:rPr lang="en-US" dirty="0"/>
              <a:t> function  in C++</a:t>
            </a:r>
          </a:p>
          <a:p>
            <a:pPr lvl="2"/>
            <a:r>
              <a:rPr lang="en-US" dirty="0"/>
              <a:t>The </a:t>
            </a:r>
            <a:r>
              <a:rPr lang="en-US" dirty="0">
                <a:latin typeface="Consolas" panose="020B0609020204030204" pitchFamily="49" charset="0"/>
              </a:rPr>
              <a:t>sign</a:t>
            </a:r>
            <a:r>
              <a:rPr lang="en-US" dirty="0"/>
              <a:t> function  in </a:t>
            </a:r>
            <a:r>
              <a:rPr lang="en-US" dirty="0" err="1"/>
              <a:t>M</a:t>
            </a:r>
            <a:r>
              <a:rPr lang="en-US" cap="small" dirty="0" err="1"/>
              <a:t>atlab</a:t>
            </a:r>
            <a:endParaRPr lang="en-US" cap="small" dirty="0"/>
          </a:p>
          <a:p>
            <a:pPr lvl="2"/>
            <a:endParaRPr lang="en-US" dirty="0"/>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5FCB75DB-7090-4D33-A14F-1E1BEDE991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8379"/>
    </mc:Choice>
    <mc:Fallback>
      <p:transition spd="slow" advTm="3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non-linear algebraic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86800" cy="4525963"/>
          </a:xfrm>
        </p:spPr>
        <p:txBody>
          <a:bodyPr/>
          <a:lstStyle/>
          <a:p>
            <a:r>
              <a:rPr lang="en-US" dirty="0"/>
              <a:t>We continue by finding approximations to solutions to</a:t>
            </a:r>
            <a:br>
              <a:rPr lang="en-US" dirty="0"/>
            </a:br>
            <a:r>
              <a:rPr lang="en-US" dirty="0"/>
              <a:t>a non-linear equation</a:t>
            </a:r>
          </a:p>
          <a:p>
            <a:pPr lvl="1"/>
            <a:r>
              <a:rPr lang="en-US" dirty="0"/>
              <a:t>We convert any non-linear equation to a root-finding problem</a:t>
            </a:r>
          </a:p>
          <a:p>
            <a:pPr marL="457200" lvl="1" indent="0" algn="ctr">
              <a:buNone/>
            </a:pP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0</a:t>
            </a:r>
            <a:endParaRPr lang="en-US" i="1" dirty="0">
              <a:latin typeface="Times New Roman" panose="02020603050405020304" pitchFamily="18" charset="0"/>
            </a:endParaRPr>
          </a:p>
          <a:p>
            <a:endParaRPr lang="en-US" dirty="0"/>
          </a:p>
          <a:p>
            <a:r>
              <a:rPr lang="en-US" dirty="0"/>
              <a:t>We will use seven approaches:</a:t>
            </a:r>
          </a:p>
          <a:p>
            <a:pPr lvl="1"/>
            <a:r>
              <a:rPr lang="en-US" dirty="0"/>
              <a:t>Newton’s method		             Taylor series</a:t>
            </a:r>
          </a:p>
          <a:p>
            <a:pPr lvl="1"/>
            <a:r>
              <a:rPr lang="en-US" dirty="0"/>
              <a:t>Bisection method		             Bracketing</a:t>
            </a:r>
          </a:p>
          <a:p>
            <a:pPr lvl="1"/>
            <a:r>
              <a:rPr lang="en-US" dirty="0"/>
              <a:t>Bracketed secant method	             Bracketing and linear interpolation</a:t>
            </a:r>
          </a:p>
          <a:p>
            <a:pPr lvl="1"/>
            <a:r>
              <a:rPr lang="en-US" dirty="0"/>
              <a:t>Secant method		             Linear interpolation</a:t>
            </a:r>
          </a:p>
          <a:p>
            <a:pPr lvl="1"/>
            <a:r>
              <a:rPr lang="en-US" dirty="0"/>
              <a:t>Muller’s method		             Quadratic interpolation</a:t>
            </a:r>
          </a:p>
          <a:p>
            <a:pPr lvl="1"/>
            <a:r>
              <a:rPr lang="en-US" dirty="0"/>
              <a:t>Inverse quadratic interpolation  Quadratic interpolation</a:t>
            </a:r>
          </a:p>
          <a:p>
            <a:pPr lvl="1"/>
            <a:r>
              <a:rPr lang="en-US" dirty="0"/>
              <a:t>Brent-Dekker method	             2</a:t>
            </a:r>
            <a:r>
              <a:rPr lang="en-US" baseline="30000" dirty="0"/>
              <a:t>nd</a:t>
            </a:r>
            <a:r>
              <a:rPr lang="en-US" dirty="0"/>
              <a:t>, 3</a:t>
            </a:r>
            <a:r>
              <a:rPr lang="en-US" baseline="30000" dirty="0"/>
              <a:t>rd</a:t>
            </a:r>
            <a:r>
              <a:rPr lang="en-US" dirty="0"/>
              <a:t> and 6</a:t>
            </a:r>
            <a:r>
              <a:rPr lang="en-US" baseline="30000" dirty="0"/>
              <a:t>th</a:t>
            </a:r>
            <a:r>
              <a:rPr lang="en-US" dirty="0"/>
              <a:t> methods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7" name="Audio 6">
            <a:hlinkClick r:id="" action="ppaction://media"/>
            <a:extLst>
              <a:ext uri="{FF2B5EF4-FFF2-40B4-BE49-F238E27FC236}">
                <a16:creationId xmlns:a16="http://schemas.microsoft.com/office/drawing/2014/main" id="{1400DD5D-533D-460F-896B-BDCA46FBDB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76216"/>
    </mc:Choice>
    <mc:Fallback xmlns="">
      <p:transition spd="slow" advTm="7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Approximating non-linear algebraic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All these techniques will use iteration</a:t>
            </a:r>
          </a:p>
          <a:p>
            <a:pPr lvl="1"/>
            <a:r>
              <a:rPr lang="en-US" dirty="0"/>
              <a:t>What are the halting conditions?</a:t>
            </a:r>
          </a:p>
          <a:p>
            <a:pPr lvl="1"/>
            <a:r>
              <a:rPr lang="en-US" dirty="0"/>
              <a:t>We want to make sure we are likely close to a root</a:t>
            </a:r>
          </a:p>
          <a:p>
            <a:pPr marL="457200" lvl="1" indent="0" algn="ctr">
              <a:buNone/>
            </a:pP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x</a:t>
            </a:r>
            <a:r>
              <a:rPr lang="en-US" i="1" baseline="-25000" dirty="0">
                <a:solidFill>
                  <a:prstClr val="white"/>
                </a:solidFill>
                <a:latin typeface="Times New Roman" panose="02020603050405020304" pitchFamily="18" charset="0"/>
              </a:rPr>
              <a:t>n</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err="1">
                <a:solidFill>
                  <a:prstClr val="white"/>
                </a:solidFill>
                <a:latin typeface="Times New Roman" panose="02020603050405020304" pitchFamily="18" charset="0"/>
              </a:rPr>
              <a:t>x</a:t>
            </a:r>
            <a:r>
              <a:rPr lang="en-US" i="1" baseline="-25000" dirty="0" err="1">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&lt; </a:t>
            </a:r>
            <a:r>
              <a:rPr lang="en-US" i="1" dirty="0" err="1">
                <a:solidFill>
                  <a:prstClr val="white"/>
                </a:solidFill>
                <a:latin typeface="Symbol" panose="05050102010706020507" pitchFamily="18" charset="2"/>
              </a:rPr>
              <a:t>e</a:t>
            </a:r>
            <a:r>
              <a:rPr lang="en-US" baseline="-25000" dirty="0" err="1">
                <a:solidFill>
                  <a:prstClr val="white"/>
                </a:solidFill>
                <a:latin typeface="Times New Roman" panose="02020603050405020304" pitchFamily="18" charset="0"/>
              </a:rPr>
              <a:t>step</a:t>
            </a:r>
            <a:endParaRPr lang="en-US" dirty="0"/>
          </a:p>
          <a:p>
            <a:pPr lvl="1"/>
            <a:r>
              <a:rPr lang="en-US" dirty="0"/>
              <a:t>We want to make sure it is a root and not a discontinuity</a:t>
            </a:r>
          </a:p>
          <a:p>
            <a:pPr marL="457200" lvl="1" indent="0" algn="ctr">
              <a:buNone/>
            </a:pPr>
            <a:r>
              <a:rPr lang="en-US" dirty="0">
                <a:latin typeface="Times New Roman" panose="02020603050405020304" pitchFamily="18" charset="0"/>
              </a:rPr>
              <a:t>|</a:t>
            </a:r>
            <a:r>
              <a:rPr lang="en-US" i="1" dirty="0">
                <a:latin typeface="Times New Roman" panose="02020603050405020304" pitchFamily="18" charset="0"/>
              </a:rPr>
              <a:t>f</a:t>
            </a:r>
            <a:r>
              <a:rPr lang="en-US" dirty="0">
                <a:latin typeface="Times New Roman" panose="02020603050405020304" pitchFamily="18" charset="0"/>
              </a:rPr>
              <a:t>(</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baseline="-25000" dirty="0">
                <a:latin typeface="Times New Roman" panose="02020603050405020304" pitchFamily="18" charset="0"/>
              </a:rPr>
              <a:t> + 1</a:t>
            </a:r>
            <a:r>
              <a:rPr lang="en-US" dirty="0">
                <a:latin typeface="Times New Roman" panose="02020603050405020304" pitchFamily="18" charset="0"/>
              </a:rPr>
              <a:t>)| &lt; </a:t>
            </a:r>
            <a:r>
              <a:rPr lang="en-US" i="1" dirty="0" err="1">
                <a:latin typeface="Symbol" panose="05050102010706020507" pitchFamily="18" charset="2"/>
              </a:rPr>
              <a:t>e</a:t>
            </a:r>
            <a:r>
              <a:rPr lang="en-US" baseline="-25000" dirty="0" err="1">
                <a:latin typeface="Times New Roman" panose="02020603050405020304" pitchFamily="18" charset="0"/>
              </a:rPr>
              <a:t>abs</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7" name="Audio 6">
            <a:hlinkClick r:id="" action="ppaction://media"/>
            <a:extLst>
              <a:ext uri="{FF2B5EF4-FFF2-40B4-BE49-F238E27FC236}">
                <a16:creationId xmlns:a16="http://schemas.microsoft.com/office/drawing/2014/main" id="{BA7A31AD-8F91-4210-AC91-61A5413887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97187774"/>
      </p:ext>
    </p:extLst>
  </p:cSld>
  <p:clrMapOvr>
    <a:masterClrMapping/>
  </p:clrMapOvr>
  <mc:AlternateContent xmlns:mc="http://schemas.openxmlformats.org/markup-compatibility/2006" xmlns:p14="http://schemas.microsoft.com/office/powerpoint/2010/main">
    <mc:Choice Requires="p14">
      <p:transition spd="slow" p14:dur="2000" advTm="64951"/>
    </mc:Choice>
    <mc:Fallback xmlns="">
      <p:transition spd="slow" advTm="6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Reviewing definitions:</a:t>
            </a:r>
          </a:p>
          <a:p>
            <a:pPr lvl="1"/>
            <a:r>
              <a:rPr lang="en-US" dirty="0"/>
              <a:t>A tangent line is a line that touches a curve at one point</a:t>
            </a:r>
          </a:p>
          <a:p>
            <a:pPr lvl="1"/>
            <a:r>
              <a:rPr lang="en-US" dirty="0"/>
              <a:t>A secant line is one that intersects a curve at two points</a:t>
            </a:r>
          </a:p>
          <a:p>
            <a:pPr lvl="1"/>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sp>
        <p:nvSpPr>
          <p:cNvPr id="6" name="Oval 5">
            <a:extLst>
              <a:ext uri="{FF2B5EF4-FFF2-40B4-BE49-F238E27FC236}">
                <a16:creationId xmlns:a16="http://schemas.microsoft.com/office/drawing/2014/main" id="{AC01A106-8B78-4A40-A3D6-7CD483B7394E}"/>
              </a:ext>
            </a:extLst>
          </p:cNvPr>
          <p:cNvSpPr/>
          <p:nvPr/>
        </p:nvSpPr>
        <p:spPr>
          <a:xfrm>
            <a:off x="3670300" y="4096147"/>
            <a:ext cx="1828800" cy="1828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6EBF99C-786A-4A0F-947B-9D1DC91EF04B}"/>
              </a:ext>
            </a:extLst>
          </p:cNvPr>
          <p:cNvCxnSpPr>
            <a:cxnSpLocks/>
          </p:cNvCxnSpPr>
          <p:nvPr/>
        </p:nvCxnSpPr>
        <p:spPr>
          <a:xfrm>
            <a:off x="4584700" y="3403600"/>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C1BFCE-DCDD-4283-B71B-42BD80CAC366}"/>
              </a:ext>
            </a:extLst>
          </p:cNvPr>
          <p:cNvCxnSpPr>
            <a:cxnSpLocks/>
          </p:cNvCxnSpPr>
          <p:nvPr/>
        </p:nvCxnSpPr>
        <p:spPr>
          <a:xfrm rot="16200000">
            <a:off x="4584700" y="3403601"/>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E47F6B-4D45-49EB-81F6-5EA434C51978}"/>
              </a:ext>
            </a:extLst>
          </p:cNvPr>
          <p:cNvCxnSpPr>
            <a:cxnSpLocks/>
          </p:cNvCxnSpPr>
          <p:nvPr/>
        </p:nvCxnSpPr>
        <p:spPr>
          <a:xfrm>
            <a:off x="4076700" y="2980532"/>
            <a:ext cx="2238573" cy="26709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13A51D-EE82-4151-918B-12A4F086B7FC}"/>
              </a:ext>
            </a:extLst>
          </p:cNvPr>
          <p:cNvCxnSpPr>
            <a:cxnSpLocks/>
          </p:cNvCxnSpPr>
          <p:nvPr/>
        </p:nvCxnSpPr>
        <p:spPr>
          <a:xfrm rot="16200000">
            <a:off x="4642353" y="4370594"/>
            <a:ext cx="582029" cy="6944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DAEF19E-F0C8-4962-A21C-52F457CD9705}"/>
              </a:ext>
            </a:extLst>
          </p:cNvPr>
          <p:cNvCxnSpPr>
            <a:cxnSpLocks/>
          </p:cNvCxnSpPr>
          <p:nvPr/>
        </p:nvCxnSpPr>
        <p:spPr>
          <a:xfrm>
            <a:off x="5282216" y="4418091"/>
            <a:ext cx="499931" cy="5999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5261C58-8617-48CD-BD4C-0CE33E1C5283}"/>
              </a:ext>
            </a:extLst>
          </p:cNvPr>
          <p:cNvSpPr txBox="1"/>
          <p:nvPr/>
        </p:nvSpPr>
        <p:spPr>
          <a:xfrm>
            <a:off x="4752350" y="4682926"/>
            <a:ext cx="303288" cy="369332"/>
          </a:xfrm>
          <a:prstGeom prst="rect">
            <a:avLst/>
          </a:prstGeom>
          <a:noFill/>
        </p:spPr>
        <p:txBody>
          <a:bodyPr wrap="none" rtlCol="0">
            <a:spAutoFit/>
          </a:bodyPr>
          <a:lstStyle/>
          <a:p>
            <a:r>
              <a:rPr lang="en-US" i="1" dirty="0">
                <a:solidFill>
                  <a:schemeClr val="bg1"/>
                </a:solidFill>
                <a:latin typeface="Symbol" panose="05050102010706020507" pitchFamily="18" charset="2"/>
              </a:rPr>
              <a:t>q</a:t>
            </a:r>
          </a:p>
        </p:txBody>
      </p:sp>
      <p:sp>
        <p:nvSpPr>
          <p:cNvPr id="34" name="TextBox 33">
            <a:extLst>
              <a:ext uri="{FF2B5EF4-FFF2-40B4-BE49-F238E27FC236}">
                <a16:creationId xmlns:a16="http://schemas.microsoft.com/office/drawing/2014/main" id="{F43A672C-E724-4003-AC1E-42F204538845}"/>
              </a:ext>
            </a:extLst>
          </p:cNvPr>
          <p:cNvSpPr txBox="1"/>
          <p:nvPr/>
        </p:nvSpPr>
        <p:spPr>
          <a:xfrm>
            <a:off x="5547662" y="4426805"/>
            <a:ext cx="798617"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tan(</a:t>
            </a:r>
            <a:r>
              <a:rPr lang="en-US" i="1" dirty="0">
                <a:solidFill>
                  <a:srgbClr val="FF0000"/>
                </a:solidFill>
                <a:latin typeface="Symbol" panose="05050102010706020507" pitchFamily="18" charset="2"/>
              </a:rPr>
              <a:t>q</a:t>
            </a:r>
            <a:r>
              <a:rPr lang="en-US" dirty="0">
                <a:solidFill>
                  <a:srgbClr val="FF0000"/>
                </a:solidFill>
                <a:latin typeface="Times New Roman" panose="02020603050405020304" pitchFamily="18" charset="0"/>
                <a:cs typeface="Times New Roman" panose="02020603050405020304" pitchFamily="18" charset="0"/>
              </a:rPr>
              <a:t> )</a:t>
            </a:r>
            <a:endParaRPr lang="en-US" i="1" dirty="0">
              <a:solidFill>
                <a:srgbClr val="FF0000"/>
              </a:solidFill>
              <a:latin typeface="Symbol" panose="05050102010706020507" pitchFamily="18" charset="2"/>
            </a:endParaRPr>
          </a:p>
        </p:txBody>
      </p:sp>
      <p:cxnSp>
        <p:nvCxnSpPr>
          <p:cNvPr id="35" name="Straight Connector 34">
            <a:extLst>
              <a:ext uri="{FF2B5EF4-FFF2-40B4-BE49-F238E27FC236}">
                <a16:creationId xmlns:a16="http://schemas.microsoft.com/office/drawing/2014/main" id="{6B518B43-2C1E-4420-93D5-76D21018C56B}"/>
              </a:ext>
            </a:extLst>
          </p:cNvPr>
          <p:cNvCxnSpPr>
            <a:cxnSpLocks/>
          </p:cNvCxnSpPr>
          <p:nvPr/>
        </p:nvCxnSpPr>
        <p:spPr>
          <a:xfrm>
            <a:off x="4593034" y="3592744"/>
            <a:ext cx="687650" cy="8172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938BD98-61A8-46A4-8F10-B9D1290BBA2D}"/>
              </a:ext>
            </a:extLst>
          </p:cNvPr>
          <p:cNvSpPr txBox="1"/>
          <p:nvPr/>
        </p:nvSpPr>
        <p:spPr>
          <a:xfrm>
            <a:off x="5052145" y="3830827"/>
            <a:ext cx="798617"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cot(</a:t>
            </a:r>
            <a:r>
              <a:rPr lang="en-US" i="1" dirty="0">
                <a:solidFill>
                  <a:srgbClr val="FF0000"/>
                </a:solidFill>
                <a:latin typeface="Symbol" panose="05050102010706020507" pitchFamily="18" charset="2"/>
              </a:rPr>
              <a:t>q</a:t>
            </a:r>
            <a:r>
              <a:rPr lang="en-US" dirty="0">
                <a:solidFill>
                  <a:srgbClr val="FF0000"/>
                </a:solidFill>
                <a:latin typeface="Times New Roman" panose="02020603050405020304" pitchFamily="18" charset="0"/>
                <a:cs typeface="Times New Roman" panose="02020603050405020304" pitchFamily="18" charset="0"/>
              </a:rPr>
              <a:t> )</a:t>
            </a:r>
            <a:endParaRPr lang="en-US" i="1" dirty="0">
              <a:solidFill>
                <a:srgbClr val="FF0000"/>
              </a:solidFill>
              <a:latin typeface="Symbol" panose="05050102010706020507" pitchFamily="18" charset="2"/>
            </a:endParaRPr>
          </a:p>
        </p:txBody>
      </p:sp>
      <p:sp>
        <p:nvSpPr>
          <p:cNvPr id="38" name="Oval 37">
            <a:extLst>
              <a:ext uri="{FF2B5EF4-FFF2-40B4-BE49-F238E27FC236}">
                <a16:creationId xmlns:a16="http://schemas.microsoft.com/office/drawing/2014/main" id="{CE8EE823-F648-489C-A9FC-BEDDAF6135D9}"/>
              </a:ext>
            </a:extLst>
          </p:cNvPr>
          <p:cNvSpPr/>
          <p:nvPr/>
        </p:nvSpPr>
        <p:spPr>
          <a:xfrm>
            <a:off x="5244159" y="437937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F0E27478-42AD-4E98-AC4C-3F8F36233AA5}"/>
              </a:ext>
            </a:extLst>
          </p:cNvPr>
          <p:cNvCxnSpPr>
            <a:cxnSpLocks/>
          </p:cNvCxnSpPr>
          <p:nvPr/>
        </p:nvCxnSpPr>
        <p:spPr>
          <a:xfrm>
            <a:off x="4583078" y="5008835"/>
            <a:ext cx="11944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13D7E26-5D76-4E95-9CCD-5F385F6A6EF7}"/>
              </a:ext>
            </a:extLst>
          </p:cNvPr>
          <p:cNvSpPr txBox="1"/>
          <p:nvPr/>
        </p:nvSpPr>
        <p:spPr>
          <a:xfrm>
            <a:off x="4690231" y="5034855"/>
            <a:ext cx="811441"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sec(</a:t>
            </a:r>
            <a:r>
              <a:rPr lang="en-US" i="1" dirty="0">
                <a:solidFill>
                  <a:srgbClr val="FF0000"/>
                </a:solidFill>
                <a:latin typeface="Symbol" panose="05050102010706020507" pitchFamily="18" charset="2"/>
              </a:rPr>
              <a:t>q</a:t>
            </a:r>
            <a:r>
              <a:rPr lang="en-US" dirty="0">
                <a:solidFill>
                  <a:srgbClr val="FF0000"/>
                </a:solidFill>
                <a:latin typeface="Times New Roman" panose="02020603050405020304" pitchFamily="18" charset="0"/>
                <a:cs typeface="Times New Roman" panose="02020603050405020304" pitchFamily="18" charset="0"/>
              </a:rPr>
              <a:t> )</a:t>
            </a:r>
            <a:endParaRPr lang="en-US" i="1" dirty="0">
              <a:solidFill>
                <a:srgbClr val="FF0000"/>
              </a:solidFill>
              <a:latin typeface="Symbol" panose="05050102010706020507" pitchFamily="18" charset="2"/>
            </a:endParaRPr>
          </a:p>
        </p:txBody>
      </p:sp>
      <p:cxnSp>
        <p:nvCxnSpPr>
          <p:cNvPr id="44" name="Straight Connector 43">
            <a:extLst>
              <a:ext uri="{FF2B5EF4-FFF2-40B4-BE49-F238E27FC236}">
                <a16:creationId xmlns:a16="http://schemas.microsoft.com/office/drawing/2014/main" id="{A3505472-8785-4FAD-B63B-49317CBFC853}"/>
              </a:ext>
            </a:extLst>
          </p:cNvPr>
          <p:cNvCxnSpPr>
            <a:cxnSpLocks/>
          </p:cNvCxnSpPr>
          <p:nvPr/>
        </p:nvCxnSpPr>
        <p:spPr>
          <a:xfrm flipV="1">
            <a:off x="4582323" y="3591033"/>
            <a:ext cx="0" cy="14178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16DCEED-8278-4A51-92BC-14D388033D33}"/>
              </a:ext>
            </a:extLst>
          </p:cNvPr>
          <p:cNvSpPr txBox="1"/>
          <p:nvPr/>
        </p:nvSpPr>
        <p:spPr>
          <a:xfrm>
            <a:off x="3813503" y="4382823"/>
            <a:ext cx="811441"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csc(</a:t>
            </a:r>
            <a:r>
              <a:rPr lang="en-US" i="1" dirty="0">
                <a:solidFill>
                  <a:srgbClr val="FF0000"/>
                </a:solidFill>
                <a:latin typeface="Symbol" panose="05050102010706020507" pitchFamily="18" charset="2"/>
              </a:rPr>
              <a:t>q</a:t>
            </a:r>
            <a:r>
              <a:rPr lang="en-US" dirty="0">
                <a:solidFill>
                  <a:srgbClr val="FF0000"/>
                </a:solidFill>
                <a:latin typeface="Times New Roman" panose="02020603050405020304" pitchFamily="18" charset="0"/>
                <a:cs typeface="Times New Roman" panose="02020603050405020304" pitchFamily="18" charset="0"/>
              </a:rPr>
              <a:t> )</a:t>
            </a:r>
            <a:endParaRPr lang="en-US" i="1" dirty="0">
              <a:solidFill>
                <a:srgbClr val="FF0000"/>
              </a:solidFill>
              <a:latin typeface="Symbol" panose="05050102010706020507" pitchFamily="18" charset="2"/>
            </a:endParaRPr>
          </a:p>
        </p:txBody>
      </p:sp>
      <p:sp>
        <p:nvSpPr>
          <p:cNvPr id="48" name="Oval 47">
            <a:extLst>
              <a:ext uri="{FF2B5EF4-FFF2-40B4-BE49-F238E27FC236}">
                <a16:creationId xmlns:a16="http://schemas.microsoft.com/office/drawing/2014/main" id="{A87EE17D-7AD2-420C-8EFB-24220079ECE0}"/>
              </a:ext>
            </a:extLst>
          </p:cNvPr>
          <p:cNvSpPr/>
          <p:nvPr/>
        </p:nvSpPr>
        <p:spPr>
          <a:xfrm>
            <a:off x="4549541" y="496756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Audio 50">
            <a:hlinkClick r:id="" action="ppaction://media"/>
            <a:extLst>
              <a:ext uri="{FF2B5EF4-FFF2-40B4-BE49-F238E27FC236}">
                <a16:creationId xmlns:a16="http://schemas.microsoft.com/office/drawing/2014/main" id="{CFB1BBDC-72C6-4EC4-8C03-F8669C9D6A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74074506"/>
      </p:ext>
    </p:extLst>
  </p:cSld>
  <p:clrMapOvr>
    <a:masterClrMapping/>
  </p:clrMapOvr>
  <mc:AlternateContent xmlns:mc="http://schemas.openxmlformats.org/markup-compatibility/2006" xmlns:p14="http://schemas.microsoft.com/office/powerpoint/2010/main">
    <mc:Choice Requires="p14">
      <p:transition spd="slow" p14:dur="2000" advTm="87079"/>
    </mc:Choice>
    <mc:Fallback xmlns="">
      <p:transition spd="slow" advTm="8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3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51"/>
                </p:tgtEl>
              </p:cMediaNode>
            </p:audio>
          </p:childTnLst>
        </p:cTn>
      </p:par>
    </p:tnLst>
    <p:bldLst>
      <p:bldP spid="6" grpId="0" animBg="1"/>
      <p:bldP spid="33" grpId="0"/>
      <p:bldP spid="34" grpId="0"/>
      <p:bldP spid="34" grpId="1"/>
      <p:bldP spid="36" grpId="0"/>
      <p:bldP spid="36" grpId="1"/>
      <p:bldP spid="38" grpId="0" animBg="1"/>
      <p:bldP spid="43" grpId="0"/>
      <p:bldP spid="43" grpId="1"/>
      <p:bldP spid="47" grpId="0"/>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first-order Taylor series approximation defines a tangent line to a point on a curve</a:t>
            </a:r>
          </a:p>
          <a:p>
            <a:pPr lvl="1"/>
            <a:r>
              <a:rPr lang="en-US" dirty="0"/>
              <a:t>This assumes the function is differentiable at the point</a:t>
            </a:r>
          </a:p>
          <a:p>
            <a:pPr lvl="1"/>
            <a:r>
              <a:rPr lang="en-US" dirty="0"/>
              <a:t>It may intersect the curve elsewhere,</a:t>
            </a:r>
            <a:br>
              <a:rPr lang="en-US" dirty="0"/>
            </a:br>
            <a:r>
              <a:rPr lang="en-US" dirty="0"/>
              <a:t>		but at the point it is tangent</a:t>
            </a:r>
          </a:p>
          <a:p>
            <a:r>
              <a:rPr lang="en-US" dirty="0"/>
              <a:t>A linear interpolating polynomial defines a secant line</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cxnSp>
        <p:nvCxnSpPr>
          <p:cNvPr id="8" name="Straight Connector 7">
            <a:extLst>
              <a:ext uri="{FF2B5EF4-FFF2-40B4-BE49-F238E27FC236}">
                <a16:creationId xmlns:a16="http://schemas.microsoft.com/office/drawing/2014/main" id="{D6EBF99C-786A-4A0F-947B-9D1DC91EF04B}"/>
              </a:ext>
            </a:extLst>
          </p:cNvPr>
          <p:cNvCxnSpPr>
            <a:cxnSpLocks/>
          </p:cNvCxnSpPr>
          <p:nvPr/>
        </p:nvCxnSpPr>
        <p:spPr>
          <a:xfrm>
            <a:off x="4584700" y="4162552"/>
            <a:ext cx="0" cy="20645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C1BFCE-DCDD-4283-B71B-42BD80CAC366}"/>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56A5065E-3986-4FBF-A0C0-417EB1F1DF3F}"/>
              </a:ext>
            </a:extLst>
          </p:cNvPr>
          <p:cNvSpPr/>
          <p:nvPr/>
        </p:nvSpPr>
        <p:spPr>
          <a:xfrm>
            <a:off x="2898648" y="4833232"/>
            <a:ext cx="3382021" cy="488576"/>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021" h="488576">
                <a:moveTo>
                  <a:pt x="0" y="488576"/>
                </a:moveTo>
                <a:cubicBezTo>
                  <a:pt x="230886" y="298838"/>
                  <a:pt x="461772" y="109100"/>
                  <a:pt x="804672" y="86240"/>
                </a:cubicBezTo>
                <a:cubicBezTo>
                  <a:pt x="1147572" y="63380"/>
                  <a:pt x="1656588" y="359036"/>
                  <a:pt x="2057400" y="351416"/>
                </a:cubicBezTo>
                <a:cubicBezTo>
                  <a:pt x="2458212" y="343796"/>
                  <a:pt x="2993136" y="96908"/>
                  <a:pt x="3209544" y="40520"/>
                </a:cubicBezTo>
                <a:cubicBezTo>
                  <a:pt x="3425952" y="-15868"/>
                  <a:pt x="3390900" y="-1390"/>
                  <a:pt x="3355848" y="13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87EE17D-7AD2-420C-8EFB-24220079ECE0}"/>
              </a:ext>
            </a:extLst>
          </p:cNvPr>
          <p:cNvSpPr/>
          <p:nvPr/>
        </p:nvSpPr>
        <p:spPr>
          <a:xfrm>
            <a:off x="4796429" y="51413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7B25845-984C-4D99-ACF8-CF0CF82F39C5}"/>
              </a:ext>
            </a:extLst>
          </p:cNvPr>
          <p:cNvCxnSpPr>
            <a:cxnSpLocks/>
          </p:cNvCxnSpPr>
          <p:nvPr/>
        </p:nvCxnSpPr>
        <p:spPr>
          <a:xfrm>
            <a:off x="2977753" y="5013287"/>
            <a:ext cx="3213894" cy="2993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DFD55B0-CBBB-45EC-B826-C145093B49B8}"/>
              </a:ext>
            </a:extLst>
          </p:cNvPr>
          <p:cNvSpPr/>
          <p:nvPr/>
        </p:nvSpPr>
        <p:spPr>
          <a:xfrm>
            <a:off x="5406029" y="50651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4C0DED0-D941-4D62-9753-6155B9D50226}"/>
              </a:ext>
            </a:extLst>
          </p:cNvPr>
          <p:cNvCxnSpPr>
            <a:cxnSpLocks/>
          </p:cNvCxnSpPr>
          <p:nvPr/>
        </p:nvCxnSpPr>
        <p:spPr>
          <a:xfrm flipV="1">
            <a:off x="2898648" y="4989577"/>
            <a:ext cx="3317383" cy="4785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7131A8-F518-461C-9410-988BD7978E2A}"/>
              </a:ext>
            </a:extLst>
          </p:cNvPr>
          <p:cNvCxnSpPr>
            <a:cxnSpLocks/>
          </p:cNvCxnSpPr>
          <p:nvPr/>
        </p:nvCxnSpPr>
        <p:spPr>
          <a:xfrm>
            <a:off x="4846828"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C9F1F3D-C20D-4C04-91A6-BC798EB66172}"/>
              </a:ext>
            </a:extLst>
          </p:cNvPr>
          <p:cNvCxnSpPr>
            <a:cxnSpLocks/>
          </p:cNvCxnSpPr>
          <p:nvPr/>
        </p:nvCxnSpPr>
        <p:spPr>
          <a:xfrm>
            <a:off x="543814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0E54A13B-7616-455E-B6A6-BC9CBA0668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73814782"/>
      </p:ext>
    </p:extLst>
  </p:cSld>
  <p:clrMapOvr>
    <a:masterClrMapping/>
  </p:clrMapOvr>
  <mc:AlternateContent xmlns:mc="http://schemas.openxmlformats.org/markup-compatibility/2006" xmlns:p14="http://schemas.microsoft.com/office/powerpoint/2010/main">
    <mc:Choice Requires="p14">
      <p:transition spd="slow" p14:dur="2000" advTm="73565"/>
    </mc:Choice>
    <mc:Fallback xmlns="">
      <p:transition spd="slow" advTm="7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6"/>
                </p:tgtEl>
              </p:cMediaNode>
            </p:audio>
          </p:childTnLst>
        </p:cTn>
      </p:par>
    </p:tnLst>
    <p:bldLst>
      <p:bldP spid="48"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Equal or opposite signs?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366760" cy="4525963"/>
          </a:xfrm>
        </p:spPr>
        <p:txBody>
          <a:bodyPr/>
          <a:lstStyle/>
          <a:p>
            <a:r>
              <a:rPr lang="en-US" dirty="0"/>
              <a:t>In C++, there is the </a:t>
            </a:r>
            <a:r>
              <a:rPr lang="en-US" dirty="0">
                <a:latin typeface="Consolas" panose="020B0609020204030204" pitchFamily="49" charset="0"/>
              </a:rPr>
              <a:t>std::</a:t>
            </a:r>
            <a:r>
              <a:rPr lang="en-US" dirty="0" err="1">
                <a:latin typeface="Consolas" panose="020B0609020204030204" pitchFamily="49" charset="0"/>
              </a:rPr>
              <a:t>signbit</a:t>
            </a:r>
            <a:r>
              <a:rPr lang="en-US" dirty="0">
                <a:latin typeface="Consolas" panose="020B0609020204030204" pitchFamily="49" charset="0"/>
              </a:rPr>
              <a:t>( double x )</a:t>
            </a:r>
            <a:r>
              <a:rPr lang="en-US" dirty="0"/>
              <a:t> function</a:t>
            </a:r>
          </a:p>
          <a:p>
            <a:pPr lvl="1"/>
            <a:r>
              <a:rPr lang="en-US" dirty="0"/>
              <a:t>It is in the </a:t>
            </a:r>
            <a:r>
              <a:rPr lang="en-US" dirty="0" err="1">
                <a:latin typeface="Consolas" panose="020B0609020204030204" pitchFamily="49" charset="0"/>
              </a:rPr>
              <a:t>cmath</a:t>
            </a:r>
            <a:r>
              <a:rPr lang="en-US" dirty="0"/>
              <a:t> library</a:t>
            </a:r>
          </a:p>
          <a:p>
            <a:pPr lvl="1"/>
            <a:r>
              <a:rPr lang="en-US" dirty="0"/>
              <a:t>It returns the sign bit as a Boolean value</a:t>
            </a:r>
          </a:p>
          <a:p>
            <a:pPr lvl="2"/>
            <a:r>
              <a:rPr lang="en-US" dirty="0"/>
              <a:t>If the sign bit is </a:t>
            </a:r>
            <a:r>
              <a:rPr lang="en-US" dirty="0">
                <a:latin typeface="Consolas" panose="020B0609020204030204" pitchFamily="49" charset="0"/>
              </a:rPr>
              <a:t>1</a:t>
            </a:r>
            <a:r>
              <a:rPr lang="en-US" dirty="0"/>
              <a:t>, the number is negative and </a:t>
            </a:r>
            <a:r>
              <a:rPr lang="en-US" dirty="0">
                <a:latin typeface="Consolas" panose="020B0609020204030204" pitchFamily="49" charset="0"/>
              </a:rPr>
              <a:t>true</a:t>
            </a:r>
            <a:r>
              <a:rPr lang="en-US" dirty="0"/>
              <a:t> is returned</a:t>
            </a:r>
          </a:p>
          <a:p>
            <a:pPr lvl="2"/>
            <a:r>
              <a:rPr lang="en-US" dirty="0"/>
              <a:t>Otherwise, the sign bit is </a:t>
            </a:r>
            <a:r>
              <a:rPr lang="en-US" dirty="0">
                <a:latin typeface="Consolas" panose="020B0609020204030204" pitchFamily="49" charset="0"/>
              </a:rPr>
              <a:t>0</a:t>
            </a:r>
            <a:r>
              <a:rPr lang="en-US" dirty="0"/>
              <a:t>, the number is positive,</a:t>
            </a:r>
            <a:br>
              <a:rPr lang="en-US" dirty="0"/>
            </a:br>
            <a:r>
              <a:rPr lang="en-US" dirty="0"/>
              <a:t>					   and </a:t>
            </a:r>
            <a:r>
              <a:rPr lang="en-US" dirty="0">
                <a:latin typeface="Consolas" panose="020B0609020204030204" pitchFamily="49" charset="0"/>
              </a:rPr>
              <a:t>false</a:t>
            </a:r>
            <a:r>
              <a:rPr lang="en-US" dirty="0"/>
              <a:t> is returned</a:t>
            </a:r>
          </a:p>
          <a:p>
            <a:pPr lvl="2"/>
            <a:endParaRPr lang="en-US" dirty="0"/>
          </a:p>
          <a:p>
            <a:r>
              <a:rPr lang="en-US" dirty="0"/>
              <a:t>We test if two variables </a:t>
            </a:r>
            <a:r>
              <a:rPr lang="en-US" dirty="0">
                <a:latin typeface="Consolas" panose="020B0609020204030204" pitchFamily="49" charset="0"/>
              </a:rPr>
              <a:t>x</a:t>
            </a:r>
            <a:r>
              <a:rPr lang="en-US" dirty="0"/>
              <a:t> and </a:t>
            </a:r>
            <a:r>
              <a:rPr lang="en-US" dirty="0">
                <a:latin typeface="Consolas" panose="020B0609020204030204" pitchFamily="49" charset="0"/>
              </a:rPr>
              <a:t>y</a:t>
            </a:r>
            <a:r>
              <a:rPr lang="en-US" dirty="0"/>
              <a:t> have the same sign with</a:t>
            </a:r>
          </a:p>
          <a:p>
            <a:pPr marL="914400" lvl="2" indent="0">
              <a:buNone/>
            </a:pPr>
            <a:r>
              <a:rPr lang="en-US" dirty="0">
                <a:latin typeface="Consolas" panose="020B0609020204030204" pitchFamily="49" charset="0"/>
              </a:rPr>
              <a:t>if ( std::</a:t>
            </a:r>
            <a:r>
              <a:rPr lang="en-US" dirty="0" err="1">
                <a:latin typeface="Consolas" panose="020B0609020204030204" pitchFamily="49" charset="0"/>
              </a:rPr>
              <a:t>signbit</a:t>
            </a:r>
            <a:r>
              <a:rPr lang="en-US" dirty="0">
                <a:latin typeface="Consolas" panose="020B0609020204030204" pitchFamily="49" charset="0"/>
              </a:rPr>
              <a:t>( x ) == std::</a:t>
            </a:r>
            <a:r>
              <a:rPr lang="en-US" dirty="0" err="1">
                <a:latin typeface="Consolas" panose="020B0609020204030204" pitchFamily="49" charset="0"/>
              </a:rPr>
              <a:t>signbit</a:t>
            </a:r>
            <a:r>
              <a:rPr lang="en-US" dirty="0">
                <a:latin typeface="Consolas" panose="020B0609020204030204" pitchFamily="49" charset="0"/>
              </a:rPr>
              <a:t>( y ) ) {</a:t>
            </a:r>
          </a:p>
          <a:p>
            <a:pPr marL="914400" lvl="2" indent="0">
              <a:buNone/>
            </a:pPr>
            <a:r>
              <a:rPr lang="en-US" dirty="0">
                <a:latin typeface="Consolas" panose="020B0609020204030204" pitchFamily="49" charset="0"/>
              </a:rPr>
              <a:t>    // do something</a:t>
            </a:r>
          </a:p>
          <a:p>
            <a:pPr marL="914400" lvl="2" indent="0">
              <a:buNone/>
            </a:pPr>
            <a:r>
              <a:rPr lang="en-US" dirty="0">
                <a:latin typeface="Consolas" panose="020B0609020204030204" pitchFamily="49" charset="0"/>
              </a:rPr>
              <a:t>}</a:t>
            </a:r>
          </a:p>
          <a:p>
            <a:pPr lvl="2"/>
            <a:endParaRPr lang="en-US" dirty="0"/>
          </a:p>
          <a:p>
            <a:pPr lvl="2"/>
            <a:endParaRPr lang="en-US" dirty="0"/>
          </a:p>
          <a:p>
            <a:pPr lvl="1"/>
            <a:endParaRPr lang="en-US" dirty="0"/>
          </a:p>
          <a:p>
            <a:pPr marL="0"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a:extLst>
              <a:ext uri="{FF2B5EF4-FFF2-40B4-BE49-F238E27FC236}">
                <a16:creationId xmlns:a16="http://schemas.microsoft.com/office/drawing/2014/main" id="{254A513D-26DB-4F9E-984C-563659311E3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64196573"/>
      </p:ext>
    </p:extLst>
  </p:cSld>
  <p:clrMapOvr>
    <a:masterClrMapping/>
  </p:clrMapOvr>
  <mc:AlternateContent xmlns:mc="http://schemas.openxmlformats.org/markup-compatibility/2006" xmlns:p14="http://schemas.microsoft.com/office/powerpoint/2010/main">
    <mc:Choice Requires="p14">
      <p:transition spd="slow" p14:dur="2000" advTm="84849"/>
    </mc:Choice>
    <mc:Fallback xmlns="">
      <p:transition spd="slow" advTm="8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Equal or opposite signs?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366760" cy="4525963"/>
          </a:xfrm>
        </p:spPr>
        <p:txBody>
          <a:bodyPr/>
          <a:lstStyle/>
          <a:p>
            <a:r>
              <a:rPr lang="en-US" dirty="0"/>
              <a:t>In </a:t>
            </a:r>
            <a:r>
              <a:rPr lang="en-US" dirty="0" err="1"/>
              <a:t>M</a:t>
            </a:r>
            <a:r>
              <a:rPr lang="en-US" cap="small" dirty="0" err="1"/>
              <a:t>atlab</a:t>
            </a:r>
            <a:r>
              <a:rPr lang="en-US" dirty="0"/>
              <a:t>, there is the </a:t>
            </a:r>
            <a:r>
              <a:rPr lang="en-US" dirty="0">
                <a:latin typeface="Consolas" panose="020B0609020204030204" pitchFamily="49" charset="0"/>
              </a:rPr>
              <a:t>sign( x )</a:t>
            </a:r>
            <a:r>
              <a:rPr lang="en-US" dirty="0"/>
              <a:t> function</a:t>
            </a:r>
          </a:p>
          <a:p>
            <a:pPr lvl="1"/>
            <a:r>
              <a:rPr lang="en-US" dirty="0"/>
              <a:t>It returns:</a:t>
            </a:r>
          </a:p>
          <a:p>
            <a:pPr lvl="2"/>
            <a:r>
              <a:rPr lang="en-US" dirty="0">
                <a:latin typeface="Consolas" panose="020B0609020204030204" pitchFamily="49" charset="0"/>
              </a:rPr>
              <a:t> 0</a:t>
            </a:r>
            <a:r>
              <a:rPr lang="en-US" dirty="0"/>
              <a:t> if the argument is zero</a:t>
            </a:r>
          </a:p>
          <a:p>
            <a:pPr lvl="2"/>
            <a:r>
              <a:rPr lang="en-US" dirty="0">
                <a:latin typeface="Consolas" panose="020B0609020204030204" pitchFamily="49" charset="0"/>
              </a:rPr>
              <a:t> 1</a:t>
            </a:r>
            <a:r>
              <a:rPr lang="en-US" dirty="0"/>
              <a:t> if the argument is positive</a:t>
            </a:r>
          </a:p>
          <a:p>
            <a:pPr lvl="2"/>
            <a:r>
              <a:rPr lang="en-US" dirty="0">
                <a:latin typeface="Consolas" panose="020B0609020204030204" pitchFamily="49" charset="0"/>
              </a:rPr>
              <a:t>-1</a:t>
            </a:r>
            <a:r>
              <a:rPr lang="en-US" dirty="0"/>
              <a:t> if the argument is negative</a:t>
            </a:r>
          </a:p>
          <a:p>
            <a:pPr lvl="2"/>
            <a:endParaRPr lang="en-US" dirty="0"/>
          </a:p>
          <a:p>
            <a:r>
              <a:rPr lang="en-US" dirty="0"/>
              <a:t>We test if two non-zero variables </a:t>
            </a:r>
            <a:r>
              <a:rPr lang="en-US" dirty="0">
                <a:latin typeface="Consolas" panose="020B0609020204030204" pitchFamily="49" charset="0"/>
              </a:rPr>
              <a:t>x</a:t>
            </a:r>
            <a:r>
              <a:rPr lang="en-US" dirty="0"/>
              <a:t> and </a:t>
            </a:r>
            <a:r>
              <a:rPr lang="en-US" dirty="0">
                <a:latin typeface="Consolas" panose="020B0609020204030204" pitchFamily="49" charset="0"/>
              </a:rPr>
              <a:t>y</a:t>
            </a:r>
            <a:r>
              <a:rPr lang="en-US" dirty="0"/>
              <a:t> have the same sign with</a:t>
            </a:r>
          </a:p>
          <a:p>
            <a:pPr marL="914400" lvl="2" indent="0">
              <a:buNone/>
            </a:pPr>
            <a:r>
              <a:rPr lang="en-US" dirty="0">
                <a:latin typeface="Consolas" panose="020B0609020204030204" pitchFamily="49" charset="0"/>
              </a:rPr>
              <a:t>if sign( x ) == sign( y )</a:t>
            </a:r>
          </a:p>
          <a:p>
            <a:pPr marL="914400" lvl="2" indent="0">
              <a:buNone/>
            </a:pPr>
            <a:r>
              <a:rPr lang="en-US" dirty="0">
                <a:latin typeface="Consolas" panose="020B0609020204030204" pitchFamily="49" charset="0"/>
              </a:rPr>
              <a:t>    % do something</a:t>
            </a:r>
          </a:p>
          <a:p>
            <a:pPr marL="914400" lvl="2" indent="0">
              <a:buNone/>
            </a:pPr>
            <a:r>
              <a:rPr lang="en-US" dirty="0">
                <a:latin typeface="Consolas" panose="020B0609020204030204" pitchFamily="49" charset="0"/>
              </a:rPr>
              <a:t>end</a:t>
            </a:r>
          </a:p>
          <a:p>
            <a:pPr lvl="2"/>
            <a:endParaRPr lang="en-US" dirty="0"/>
          </a:p>
          <a:p>
            <a:pPr lvl="2"/>
            <a:endParaRPr lang="en-US" dirty="0"/>
          </a:p>
          <a:p>
            <a:pPr lvl="1"/>
            <a:endParaRPr lang="en-US" dirty="0"/>
          </a:p>
          <a:p>
            <a:pPr marL="0"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the solution to a non-linear algebraic equation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7" name="Audio 6">
            <a:hlinkClick r:id="" action="ppaction://media"/>
            <a:extLst>
              <a:ext uri="{FF2B5EF4-FFF2-40B4-BE49-F238E27FC236}">
                <a16:creationId xmlns:a16="http://schemas.microsoft.com/office/drawing/2014/main" id="{4DF2CE89-5BBE-4E40-B1CA-1DA58E4AC3E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1181771"/>
      </p:ext>
    </p:extLst>
  </p:cSld>
  <p:clrMapOvr>
    <a:masterClrMapping/>
  </p:clrMapOvr>
  <mc:AlternateContent xmlns:mc="http://schemas.openxmlformats.org/markup-compatibility/2006" xmlns:p14="http://schemas.microsoft.com/office/powerpoint/2010/main">
    <mc:Choice Requires="p14">
      <p:transition spd="slow" p14:dur="2000" advTm="33640"/>
    </mc:Choice>
    <mc:Fallback xmlns="">
      <p:transition spd="slow" advTm="3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we are looking </a:t>
            </a:r>
            <a:r>
              <a:rPr lang="en-US"/>
              <a:t>at seven </a:t>
            </a:r>
            <a:r>
              <a:rPr lang="en-US" dirty="0"/>
              <a:t>root-finding techniques</a:t>
            </a:r>
          </a:p>
          <a:p>
            <a:pPr lvl="2"/>
            <a:r>
              <a:rPr lang="en-US" dirty="0"/>
              <a:t>Each uses different tools to find the root</a:t>
            </a:r>
          </a:p>
          <a:p>
            <a:pPr lvl="2"/>
            <a:r>
              <a:rPr lang="en-US" dirty="0"/>
              <a:t>Each uses iteration</a:t>
            </a:r>
          </a:p>
          <a:p>
            <a:pPr lvl="1"/>
            <a:r>
              <a:rPr lang="en-US" dirty="0"/>
              <a:t>Understand that we have two halting conditions,</a:t>
            </a:r>
            <a:br>
              <a:rPr lang="en-US" dirty="0"/>
            </a:br>
            <a:r>
              <a:rPr lang="en-US" dirty="0"/>
              <a:t>		both of which must be satisfied</a:t>
            </a:r>
            <a:endParaRPr lang="en-US" dirty="0">
              <a:latin typeface="Times New Roman" panose="02020603050405020304" pitchFamily="18" charset="0"/>
            </a:endParaRPr>
          </a:p>
          <a:p>
            <a:pPr lvl="1"/>
            <a:r>
              <a:rPr lang="en-US" dirty="0">
                <a:latin typeface="Times New Roman" panose="02020603050405020304" pitchFamily="18" charset="0"/>
              </a:rPr>
              <a:t>Have reviewed the definitions of a tangent line and secant line</a:t>
            </a:r>
          </a:p>
          <a:p>
            <a:pPr lvl="1"/>
            <a:r>
              <a:rPr lang="en-US" dirty="0">
                <a:latin typeface="Times New Roman" panose="02020603050405020304" pitchFamily="18" charset="0"/>
              </a:rPr>
              <a:t>Are aware of the </a:t>
            </a:r>
            <a:r>
              <a:rPr lang="en-US" dirty="0">
                <a:latin typeface="Consolas" panose="020B0609020204030204" pitchFamily="49" charset="0"/>
              </a:rPr>
              <a:t>std::</a:t>
            </a:r>
            <a:r>
              <a:rPr lang="en-US" dirty="0" err="1">
                <a:latin typeface="Consolas" panose="020B0609020204030204" pitchFamily="49" charset="0"/>
              </a:rPr>
              <a:t>signbit</a:t>
            </a:r>
            <a:r>
              <a:rPr lang="en-US" dirty="0">
                <a:latin typeface="Consolas" panose="020B0609020204030204" pitchFamily="49" charset="0"/>
              </a:rPr>
              <a:t>(…)</a:t>
            </a:r>
            <a:r>
              <a:rPr lang="en-US" dirty="0">
                <a:latin typeface="Times New Roman" panose="02020603050405020304" pitchFamily="18" charset="0"/>
              </a:rPr>
              <a:t> function and the </a:t>
            </a:r>
            <a:r>
              <a:rPr lang="en-US" dirty="0">
                <a:latin typeface="Consolas" panose="020B0609020204030204" pitchFamily="49" charset="0"/>
              </a:rPr>
              <a:t>sign(…)</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Approximating the solution to a non-linear algebraic equation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5" name="Audio 4">
            <a:hlinkClick r:id="" action="ppaction://media"/>
            <a:extLst>
              <a:ext uri="{FF2B5EF4-FFF2-40B4-BE49-F238E27FC236}">
                <a16:creationId xmlns:a16="http://schemas.microsoft.com/office/drawing/2014/main" id="{7952C988-8DBC-458C-8034-A5078DC55C6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3493"/>
    </mc:Choice>
    <mc:Fallback>
      <p:transition spd="slow" advTm="3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7.7|9.7|9.6|4.4|6.4|5.1|4.6|7.6"/>
</p:tagLst>
</file>

<file path=ppt/tags/tag2.xml><?xml version="1.0" encoding="utf-8"?>
<p:tagLst xmlns:a="http://schemas.openxmlformats.org/drawingml/2006/main" xmlns:r="http://schemas.openxmlformats.org/officeDocument/2006/relationships" xmlns:p="http://schemas.openxmlformats.org/presentationml/2006/main">
  <p:tag name="TIMING" val="|8.2|3.7|20.3"/>
</p:tagLst>
</file>

<file path=ppt/tags/tag3.xml><?xml version="1.0" encoding="utf-8"?>
<p:tagLst xmlns:a="http://schemas.openxmlformats.org/drawingml/2006/main" xmlns:r="http://schemas.openxmlformats.org/officeDocument/2006/relationships" xmlns:p="http://schemas.openxmlformats.org/presentationml/2006/main">
  <p:tag name="TIMING" val="|3.8|6.6|6.7|10.1|10.4|6|15.3|6.6|1.1|7.2|0.8|4|0.9"/>
</p:tagLst>
</file>

<file path=ppt/tags/tag4.xml><?xml version="1.0" encoding="utf-8"?>
<p:tagLst xmlns:a="http://schemas.openxmlformats.org/drawingml/2006/main" xmlns:r="http://schemas.openxmlformats.org/officeDocument/2006/relationships" xmlns:p="http://schemas.openxmlformats.org/presentationml/2006/main">
  <p:tag name="TIMING" val="|11.4|5.3|4.7|6|14.6|8.5|10.7"/>
</p:tagLst>
</file>

<file path=ppt/tags/tag5.xml><?xml version="1.0" encoding="utf-8"?>
<p:tagLst xmlns:a="http://schemas.openxmlformats.org/drawingml/2006/main" xmlns:r="http://schemas.openxmlformats.org/officeDocument/2006/relationships" xmlns:p="http://schemas.openxmlformats.org/presentationml/2006/main">
  <p:tag name="TIMING" val="|11.3|5.2|6.5|15.3|20.4"/>
</p:tagLst>
</file>

<file path=ppt/tags/tag6.xml><?xml version="1.0" encoding="utf-8"?>
<p:tagLst xmlns:a="http://schemas.openxmlformats.org/drawingml/2006/main" xmlns:r="http://schemas.openxmlformats.org/officeDocument/2006/relationships" xmlns:p="http://schemas.openxmlformats.org/presentationml/2006/main">
  <p:tag name="TIMING" val="|4.7|2.3|5.1|2.8|5.9"/>
</p:tagLst>
</file>

<file path=ppt/tags/tag7.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94055</TotalTime>
  <Words>890</Words>
  <Application>Microsoft Office PowerPoint</Application>
  <PresentationFormat>On-screen Show (4:3)</PresentationFormat>
  <Paragraphs>115</Paragraphs>
  <Slides>13</Slides>
  <Notes>0</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Bookman Old Style</vt:lpstr>
      <vt:lpstr>Calibri</vt:lpstr>
      <vt:lpstr>Cambria</vt:lpstr>
      <vt:lpstr>Consolas</vt:lpstr>
      <vt:lpstr>Constantia</vt:lpstr>
      <vt:lpstr>Georgia</vt:lpstr>
      <vt:lpstr>Symbol</vt:lpstr>
      <vt:lpstr>Times New Roman</vt:lpstr>
      <vt:lpstr>Office Theme</vt:lpstr>
      <vt:lpstr>Approximating the solution to a non-linear algebraic equation</vt:lpstr>
      <vt:lpstr>Introduction</vt:lpstr>
      <vt:lpstr>Approximating non-linear algebraic equations</vt:lpstr>
      <vt:lpstr>Approximating non-linear algebraic equations</vt:lpstr>
      <vt:lpstr>Solutions to equations</vt:lpstr>
      <vt:lpstr>Solutions to equations</vt:lpstr>
      <vt:lpstr>Equal or opposite signs?</vt:lpstr>
      <vt:lpstr>Equal or opposite signs?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1655</cp:revision>
  <dcterms:created xsi:type="dcterms:W3CDTF">2020-04-30T19:27:29Z</dcterms:created>
  <dcterms:modified xsi:type="dcterms:W3CDTF">2021-05-13T03:41:07Z</dcterms:modified>
</cp:coreProperties>
</file>